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89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6000" b="1" dirty="0"/>
              <a:t>UČENJE UČENJA:</a:t>
            </a:r>
            <a:br>
              <a:rPr lang="sl-SI" sz="6000" b="1" dirty="0"/>
            </a:br>
            <a:r>
              <a:rPr lang="sl-SI" sz="6000" b="1" dirty="0"/>
              <a:t>UČIM SE UČITI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sl-SI" sz="6600" b="1" dirty="0"/>
          </a:p>
        </p:txBody>
      </p:sp>
    </p:spTree>
    <p:extLst>
      <p:ext uri="{BB962C8B-B14F-4D97-AF65-F5344CB8AC3E}">
        <p14:creationId xmlns:p14="http://schemas.microsoft.com/office/powerpoint/2010/main" val="2627472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785812" y="317500"/>
            <a:ext cx="8534400" cy="55245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l-SI" sz="4600" b="1" dirty="0">
                <a:solidFill>
                  <a:srgbClr val="002060"/>
                </a:solidFill>
              </a:rPr>
              <a:t>PREPOZNAJ SVOJE UČENJE:</a:t>
            </a:r>
          </a:p>
          <a:p>
            <a:r>
              <a:rPr lang="sl-SI" sz="3400" b="1" dirty="0">
                <a:solidFill>
                  <a:schemeClr val="tx1"/>
                </a:solidFill>
              </a:rPr>
              <a:t>neprestano </a:t>
            </a:r>
            <a:r>
              <a:rPr lang="sl-SI" sz="3400" b="1" dirty="0">
                <a:solidFill>
                  <a:srgbClr val="002060"/>
                </a:solidFill>
              </a:rPr>
              <a:t>odlašam</a:t>
            </a:r>
            <a:r>
              <a:rPr lang="sl-SI" sz="3400" b="1" dirty="0">
                <a:solidFill>
                  <a:schemeClr val="tx1"/>
                </a:solidFill>
              </a:rPr>
              <a:t> z učenjem,</a:t>
            </a:r>
          </a:p>
          <a:p>
            <a:r>
              <a:rPr lang="sl-SI" sz="3400" b="1" dirty="0">
                <a:solidFill>
                  <a:srgbClr val="002060"/>
                </a:solidFill>
              </a:rPr>
              <a:t>hitro obupam </a:t>
            </a:r>
            <a:r>
              <a:rPr lang="sl-SI" sz="3400" b="1" dirty="0">
                <a:solidFill>
                  <a:schemeClr val="tx1"/>
                </a:solidFill>
              </a:rPr>
              <a:t>nad učenjem zaradi drugih dejavnosti,</a:t>
            </a:r>
          </a:p>
          <a:p>
            <a:r>
              <a:rPr lang="sl-SI" sz="3400" b="1" dirty="0">
                <a:solidFill>
                  <a:schemeClr val="tx1"/>
                </a:solidFill>
              </a:rPr>
              <a:t>učenje mi predstavlja </a:t>
            </a:r>
            <a:r>
              <a:rPr lang="sl-SI" sz="3400" b="1" dirty="0">
                <a:solidFill>
                  <a:srgbClr val="002060"/>
                </a:solidFill>
              </a:rPr>
              <a:t>mučenje</a:t>
            </a:r>
            <a:r>
              <a:rPr lang="sl-SI" sz="3400" b="1" dirty="0">
                <a:solidFill>
                  <a:schemeClr val="tx1"/>
                </a:solidFill>
              </a:rPr>
              <a:t>,</a:t>
            </a:r>
          </a:p>
          <a:p>
            <a:r>
              <a:rPr lang="sl-SI" sz="3400" b="1" dirty="0">
                <a:solidFill>
                  <a:schemeClr val="tx1"/>
                </a:solidFill>
              </a:rPr>
              <a:t>učim se </a:t>
            </a:r>
            <a:r>
              <a:rPr lang="sl-SI" sz="3400" b="1" dirty="0">
                <a:solidFill>
                  <a:srgbClr val="002060"/>
                </a:solidFill>
              </a:rPr>
              <a:t>kampanjsko</a:t>
            </a:r>
            <a:r>
              <a:rPr lang="sl-SI" sz="3400" b="1" dirty="0">
                <a:solidFill>
                  <a:schemeClr val="tx1"/>
                </a:solidFill>
              </a:rPr>
              <a:t>,</a:t>
            </a:r>
          </a:p>
          <a:p>
            <a:r>
              <a:rPr lang="sl-SI" sz="3400" b="1" dirty="0">
                <a:solidFill>
                  <a:schemeClr val="tx1"/>
                </a:solidFill>
              </a:rPr>
              <a:t>občutek imam, da </a:t>
            </a:r>
            <a:r>
              <a:rPr lang="sl-SI" sz="3400" b="1" dirty="0">
                <a:solidFill>
                  <a:srgbClr val="002060"/>
                </a:solidFill>
              </a:rPr>
              <a:t>vse pomešam </a:t>
            </a:r>
            <a:r>
              <a:rPr lang="sl-SI" sz="3400" b="1" dirty="0">
                <a:solidFill>
                  <a:schemeClr val="tx1"/>
                </a:solidFill>
              </a:rPr>
              <a:t>in </a:t>
            </a:r>
            <a:r>
              <a:rPr lang="sl-SI" sz="3400" b="1" dirty="0">
                <a:solidFill>
                  <a:srgbClr val="002060"/>
                </a:solidFill>
              </a:rPr>
              <a:t>hitro pozabim</a:t>
            </a:r>
            <a:r>
              <a:rPr lang="sl-SI" sz="3400" b="1" dirty="0">
                <a:solidFill>
                  <a:schemeClr val="tx1"/>
                </a:solidFill>
              </a:rPr>
              <a:t>,</a:t>
            </a:r>
          </a:p>
          <a:p>
            <a:r>
              <a:rPr lang="sl-SI" sz="3400" b="1" dirty="0">
                <a:solidFill>
                  <a:schemeClr val="tx1"/>
                </a:solidFill>
              </a:rPr>
              <a:t>pri učenju me ovira </a:t>
            </a:r>
            <a:r>
              <a:rPr lang="sl-SI" sz="3400" b="1" dirty="0">
                <a:solidFill>
                  <a:srgbClr val="002060"/>
                </a:solidFill>
              </a:rPr>
              <a:t>strah</a:t>
            </a:r>
            <a:r>
              <a:rPr lang="sl-SI" sz="3400" b="1" dirty="0">
                <a:solidFill>
                  <a:schemeClr val="tx1"/>
                </a:solidFill>
              </a:rPr>
              <a:t> pred ocenjevanji,</a:t>
            </a:r>
          </a:p>
          <a:p>
            <a:r>
              <a:rPr lang="sl-SI" sz="3400" b="1" dirty="0">
                <a:solidFill>
                  <a:srgbClr val="002060"/>
                </a:solidFill>
              </a:rPr>
              <a:t>misli</a:t>
            </a:r>
            <a:r>
              <a:rPr lang="sl-SI" sz="3400" b="1" dirty="0">
                <a:solidFill>
                  <a:schemeClr val="tx1"/>
                </a:solidFill>
              </a:rPr>
              <a:t> mi kar naprej </a:t>
            </a:r>
            <a:r>
              <a:rPr lang="sl-SI" sz="3400" b="1" dirty="0">
                <a:solidFill>
                  <a:srgbClr val="002060"/>
                </a:solidFill>
              </a:rPr>
              <a:t>bežijo</a:t>
            </a:r>
            <a:r>
              <a:rPr lang="sl-SI" sz="3400" b="1" dirty="0">
                <a:solidFill>
                  <a:schemeClr val="tx1"/>
                </a:solidFill>
              </a:rPr>
              <a:t>,</a:t>
            </a:r>
          </a:p>
          <a:p>
            <a:r>
              <a:rPr lang="sl-SI" sz="3400" b="1" dirty="0">
                <a:solidFill>
                  <a:schemeClr val="tx1"/>
                </a:solidFill>
              </a:rPr>
              <a:t>težave imam z </a:t>
            </a:r>
            <a:r>
              <a:rPr lang="sl-SI" sz="3400" b="1" dirty="0">
                <a:solidFill>
                  <a:srgbClr val="002060"/>
                </a:solidFill>
              </a:rPr>
              <a:t>organizacijo</a:t>
            </a:r>
            <a:r>
              <a:rPr lang="sl-SI" sz="3400" b="1" dirty="0">
                <a:solidFill>
                  <a:schemeClr val="accent5"/>
                </a:solidFill>
              </a:rPr>
              <a:t> </a:t>
            </a:r>
            <a:r>
              <a:rPr lang="sl-SI" sz="3400" b="1" dirty="0">
                <a:solidFill>
                  <a:schemeClr val="tx1"/>
                </a:solidFill>
              </a:rPr>
              <a:t>gradiva,</a:t>
            </a:r>
          </a:p>
          <a:p>
            <a:r>
              <a:rPr lang="sl-SI" sz="3400" b="1" dirty="0">
                <a:solidFill>
                  <a:schemeClr val="tx1"/>
                </a:solidFill>
              </a:rPr>
              <a:t>moj </a:t>
            </a:r>
            <a:r>
              <a:rPr lang="sl-SI" sz="3400" b="1" dirty="0">
                <a:solidFill>
                  <a:srgbClr val="002060"/>
                </a:solidFill>
              </a:rPr>
              <a:t>način učenja ni učinkovit</a:t>
            </a:r>
            <a:r>
              <a:rPr lang="sl-SI" sz="3400" b="1" dirty="0">
                <a:solidFill>
                  <a:schemeClr val="tx1"/>
                </a:solidFill>
              </a:rPr>
              <a:t>,</a:t>
            </a:r>
          </a:p>
          <a:p>
            <a:r>
              <a:rPr lang="sl-SI" sz="3400" b="1" dirty="0">
                <a:solidFill>
                  <a:srgbClr val="002060"/>
                </a:solidFill>
              </a:rPr>
              <a:t>ne razumem </a:t>
            </a:r>
            <a:r>
              <a:rPr lang="sl-SI" sz="3400" b="1" dirty="0">
                <a:solidFill>
                  <a:schemeClr val="tx1"/>
                </a:solidFill>
              </a:rPr>
              <a:t>gradiva, ki ga berem,</a:t>
            </a:r>
          </a:p>
          <a:p>
            <a:r>
              <a:rPr lang="sl-SI" sz="3400" b="1" dirty="0">
                <a:solidFill>
                  <a:schemeClr val="tx1"/>
                </a:solidFill>
              </a:rPr>
              <a:t>učim se </a:t>
            </a:r>
            <a:r>
              <a:rPr lang="sl-SI" sz="3400" b="1" dirty="0">
                <a:solidFill>
                  <a:srgbClr val="002060"/>
                </a:solidFill>
              </a:rPr>
              <a:t>premalo</a:t>
            </a:r>
            <a:r>
              <a:rPr lang="sl-SI" sz="3400" b="1" dirty="0">
                <a:solidFill>
                  <a:schemeClr val="tx1"/>
                </a:solidFill>
              </a:rPr>
              <a:t>,…</a:t>
            </a:r>
          </a:p>
          <a:p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8351" y="3099277"/>
            <a:ext cx="4447761" cy="3039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121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308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3600" b="1" dirty="0">
                <a:solidFill>
                  <a:srgbClr val="FFFF00"/>
                </a:solidFill>
              </a:rPr>
              <a:t>KAKO ORGANIZIRATI UČENJE:</a:t>
            </a:r>
          </a:p>
          <a:p>
            <a:pPr marL="0" indent="0">
              <a:buNone/>
            </a:pPr>
            <a:r>
              <a:rPr lang="sl-SI" sz="28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1. Določi si </a:t>
            </a:r>
            <a:r>
              <a:rPr lang="sl-SI" sz="2800" b="1" u="sng" dirty="0">
                <a:solidFill>
                  <a:srgbClr val="FFFF00"/>
                </a:solidFill>
              </a:rPr>
              <a:t>svoj način organiziranja </a:t>
            </a:r>
            <a:r>
              <a:rPr lang="sl-SI" sz="28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gradiva (IZPIŠI PODATKE, PODČRTAJ KLJUČNE BESEDE, RAZDELI, NAREDI SKICE,…)</a:t>
            </a:r>
          </a:p>
          <a:p>
            <a:pPr marL="0" indent="0">
              <a:buNone/>
            </a:pPr>
            <a:r>
              <a:rPr lang="sl-SI" sz="28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2. Način učenja </a:t>
            </a:r>
            <a:r>
              <a:rPr lang="sl-SI" sz="2800" b="1" u="sng" dirty="0">
                <a:solidFill>
                  <a:srgbClr val="FFFF00"/>
                </a:solidFill>
              </a:rPr>
              <a:t>prilagodi samemu sebi</a:t>
            </a:r>
            <a:r>
              <a:rPr lang="sl-SI" sz="28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sl-SI" sz="28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 Naredi si </a:t>
            </a:r>
            <a:r>
              <a:rPr lang="sl-SI" sz="2800" b="1" u="sng" dirty="0">
                <a:solidFill>
                  <a:srgbClr val="FFFF00"/>
                </a:solidFill>
              </a:rPr>
              <a:t>urnik dejavnosti </a:t>
            </a:r>
            <a:r>
              <a:rPr lang="sl-SI" sz="28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in </a:t>
            </a:r>
            <a:r>
              <a:rPr lang="sl-SI" sz="2800" b="1" u="sng" dirty="0">
                <a:solidFill>
                  <a:srgbClr val="FFFF00"/>
                </a:solidFill>
              </a:rPr>
              <a:t>razporedi</a:t>
            </a:r>
            <a:r>
              <a:rPr lang="sl-SI" sz="28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sl-SI" sz="28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čas za učenje.</a:t>
            </a:r>
          </a:p>
          <a:p>
            <a:pPr marL="0" indent="0">
              <a:buNone/>
            </a:pPr>
            <a:r>
              <a:rPr lang="sl-SI" sz="28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</a:t>
            </a:r>
            <a:r>
              <a:rPr lang="sl-SI" sz="2800" b="1" u="sng" dirty="0">
                <a:solidFill>
                  <a:srgbClr val="FFFF00"/>
                </a:solidFill>
              </a:rPr>
              <a:t>Načrtuj tudi čas za zabavo in sprostitev</a:t>
            </a:r>
            <a:r>
              <a:rPr lang="sl-SI" sz="28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sl-SI" sz="28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5. Ko se učiš, se </a:t>
            </a:r>
            <a:r>
              <a:rPr lang="sl-SI" sz="2800" b="1" u="sng" dirty="0">
                <a:solidFill>
                  <a:srgbClr val="FFFF00"/>
                </a:solidFill>
              </a:rPr>
              <a:t>uči aktivno</a:t>
            </a:r>
            <a:r>
              <a:rPr lang="sl-SI" sz="28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.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7594" y="2455102"/>
            <a:ext cx="3431979" cy="3311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590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značba mesta besedila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sl-SI" sz="3200" b="1" dirty="0">
                <a:solidFill>
                  <a:schemeClr val="accent6"/>
                </a:solidFill>
              </a:rPr>
              <a:t>KAJ POMENI AKTIVNO UČENJE?</a:t>
            </a:r>
          </a:p>
        </p:txBody>
      </p:sp>
      <p:pic>
        <p:nvPicPr>
          <p:cNvPr id="9" name="Označba mesta vsebine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973" y="1503123"/>
            <a:ext cx="3970750" cy="4296428"/>
          </a:xfrm>
        </p:spPr>
      </p:pic>
      <p:sp>
        <p:nvSpPr>
          <p:cNvPr id="8" name="Označba mesta vsebine 7"/>
          <p:cNvSpPr>
            <a:spLocks noGrp="1"/>
          </p:cNvSpPr>
          <p:nvPr>
            <p:ph sz="quarter" idx="4"/>
          </p:nvPr>
        </p:nvSpPr>
        <p:spPr>
          <a:xfrm>
            <a:off x="5806545" y="250521"/>
            <a:ext cx="4929188" cy="4042079"/>
          </a:xfrm>
        </p:spPr>
        <p:txBody>
          <a:bodyPr>
            <a:noAutofit/>
          </a:bodyPr>
          <a:lstStyle/>
          <a:p>
            <a:r>
              <a:rPr lang="sl-SI" sz="2800" b="1" dirty="0"/>
              <a:t>Gradivo razumeš, ga znaš pojasniti in ga aktivno ponavljaš ali oblikuješ s svojimi besedami,</a:t>
            </a:r>
          </a:p>
          <a:p>
            <a:r>
              <a:rPr lang="sl-SI" sz="2800" b="1" dirty="0"/>
              <a:t>učiš se z uporabo govora (notranji govor ali glasni govor),</a:t>
            </a:r>
          </a:p>
          <a:p>
            <a:r>
              <a:rPr lang="sl-SI" sz="2800" b="1" dirty="0"/>
              <a:t>aktivno ponavljaj manjše dele snovi,</a:t>
            </a:r>
          </a:p>
          <a:p>
            <a:r>
              <a:rPr lang="sl-SI" sz="2800" b="1" dirty="0"/>
              <a:t>preveri samega sebe ali prosi nekoga, da te sprašuje.</a:t>
            </a:r>
          </a:p>
        </p:txBody>
      </p:sp>
    </p:spTree>
    <p:extLst>
      <p:ext uri="{BB962C8B-B14F-4D97-AF65-F5344CB8AC3E}">
        <p14:creationId xmlns:p14="http://schemas.microsoft.com/office/powerpoint/2010/main" val="1369895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722812" y="300626"/>
            <a:ext cx="6019800" cy="1064712"/>
          </a:xfrm>
        </p:spPr>
        <p:txBody>
          <a:bodyPr>
            <a:normAutofit fontScale="90000"/>
          </a:bodyPr>
          <a:lstStyle/>
          <a:p>
            <a:pPr algn="ctr"/>
            <a:r>
              <a:rPr lang="sl-SI" sz="3600" b="1" dirty="0">
                <a:solidFill>
                  <a:schemeClr val="accent6"/>
                </a:solidFill>
              </a:rPr>
              <a:t>ČESA </a:t>
            </a:r>
            <a:r>
              <a:rPr lang="sl-SI" sz="6700" b="1" dirty="0">
                <a:solidFill>
                  <a:schemeClr val="accent6"/>
                </a:solidFill>
              </a:rPr>
              <a:t>NE</a:t>
            </a:r>
            <a:r>
              <a:rPr lang="sl-SI" sz="3600" b="1" dirty="0">
                <a:solidFill>
                  <a:schemeClr val="accent6"/>
                </a:solidFill>
              </a:rPr>
              <a:t> DELAJ?</a:t>
            </a:r>
          </a:p>
        </p:txBody>
      </p:sp>
      <p:pic>
        <p:nvPicPr>
          <p:cNvPr id="5" name="Označba mesta slik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25" r="25625"/>
          <a:stretch>
            <a:fillRect/>
          </a:stretch>
        </p:blipFill>
        <p:spPr>
          <a:xfrm>
            <a:off x="462919" y="757827"/>
            <a:ext cx="3663004" cy="5104354"/>
          </a:xfrm>
        </p:spPr>
      </p:pic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4371584" y="1365338"/>
            <a:ext cx="7478038" cy="4872624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800" b="1" dirty="0"/>
              <a:t>NE ČAKAJ, DA SE TI STVARI KOPIČIJO.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800" b="1" dirty="0"/>
              <a:t>NE UČI SE BREZ RAZUMEVANJA.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800" b="1" dirty="0"/>
              <a:t>NE PREKINI Z UČENJEM, KO SE POJAVI TEŽEK DEL SNOVI.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800" b="1" dirty="0"/>
              <a:t>NE UKVARJAJ SE S STRAHOM PRED OCENJEVANJEM.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800" b="1" dirty="0"/>
              <a:t>NE GOVORI SI NEGATIVNIH MISLI.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800" b="1" dirty="0"/>
              <a:t>NE POSTAVLJAJ SI NEREALNIH CILJEV.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800" b="1" dirty="0"/>
              <a:t>NE POSKUŠAJ SI NAENKRAT ZAPOMNITI PREVEČ.</a:t>
            </a:r>
          </a:p>
        </p:txBody>
      </p:sp>
    </p:spTree>
    <p:extLst>
      <p:ext uri="{BB962C8B-B14F-4D97-AF65-F5344CB8AC3E}">
        <p14:creationId xmlns:p14="http://schemas.microsoft.com/office/powerpoint/2010/main" val="1862686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2700" y="383985"/>
            <a:ext cx="5711869" cy="754693"/>
          </a:xfrm>
        </p:spPr>
        <p:txBody>
          <a:bodyPr>
            <a:noAutofit/>
          </a:bodyPr>
          <a:lstStyle/>
          <a:p>
            <a:pPr algn="ctr"/>
            <a:r>
              <a:rPr lang="sl-SI" sz="2800" b="1" dirty="0">
                <a:solidFill>
                  <a:srgbClr val="C00000"/>
                </a:solidFill>
              </a:rPr>
              <a:t>kako skrčim snov?</a:t>
            </a:r>
            <a:br>
              <a:rPr lang="sl-SI" sz="2800" b="1" dirty="0">
                <a:solidFill>
                  <a:srgbClr val="C00000"/>
                </a:solidFill>
              </a:rPr>
            </a:br>
            <a:r>
              <a:rPr lang="sl-SI" sz="2800" b="1" cap="none" dirty="0" err="1">
                <a:solidFill>
                  <a:srgbClr val="C00000"/>
                </a:solidFill>
              </a:rPr>
              <a:t>Paukova</a:t>
            </a:r>
            <a:r>
              <a:rPr lang="sl-SI" sz="2800" b="1" cap="none" dirty="0">
                <a:solidFill>
                  <a:srgbClr val="C00000"/>
                </a:solidFill>
              </a:rPr>
              <a:t> strategija</a:t>
            </a:r>
          </a:p>
        </p:txBody>
      </p:sp>
      <p:pic>
        <p:nvPicPr>
          <p:cNvPr id="5" name="Označba mesta vsebine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80" y="472857"/>
            <a:ext cx="2011680" cy="1929384"/>
          </a:xfrm>
        </p:spPr>
      </p:pic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5461349" y="1138678"/>
            <a:ext cx="6363220" cy="5161913"/>
          </a:xfrm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sl-SI" sz="2000" b="1" dirty="0">
                <a:solidFill>
                  <a:schemeClr val="accent3">
                    <a:lumMod val="50000"/>
                  </a:schemeClr>
                </a:solidFill>
              </a:rPr>
              <a:t>PRAZEN LIST PAPIRJA Z </a:t>
            </a:r>
            <a:r>
              <a:rPr lang="sl-SI" sz="2000" b="1" dirty="0">
                <a:solidFill>
                  <a:srgbClr val="C00000"/>
                </a:solidFill>
              </a:rPr>
              <a:t>NAVPIČNO ČRTO </a:t>
            </a:r>
            <a:r>
              <a:rPr lang="sl-SI" sz="2000" b="1" dirty="0">
                <a:solidFill>
                  <a:schemeClr val="accent3">
                    <a:lumMod val="50000"/>
                  </a:schemeClr>
                </a:solidFill>
              </a:rPr>
              <a:t>RAZDELI V DVE ENAKI KOLONI.</a:t>
            </a:r>
          </a:p>
          <a:p>
            <a:pPr marL="342900" indent="-342900">
              <a:buAutoNum type="arabicPeriod"/>
            </a:pPr>
            <a:r>
              <a:rPr lang="sl-SI" sz="2000" b="1" dirty="0">
                <a:solidFill>
                  <a:schemeClr val="accent3">
                    <a:lumMod val="50000"/>
                  </a:schemeClr>
                </a:solidFill>
              </a:rPr>
              <a:t>POZORNO </a:t>
            </a:r>
            <a:r>
              <a:rPr lang="sl-SI" sz="2000" b="1" dirty="0">
                <a:solidFill>
                  <a:srgbClr val="C00000"/>
                </a:solidFill>
              </a:rPr>
              <a:t>PREBERI</a:t>
            </a:r>
            <a:r>
              <a:rPr lang="sl-SI" sz="2000" b="1" dirty="0">
                <a:solidFill>
                  <a:schemeClr val="accent3">
                    <a:lumMod val="50000"/>
                  </a:schemeClr>
                </a:solidFill>
              </a:rPr>
              <a:t> IZBRANO BESEDILO.</a:t>
            </a:r>
          </a:p>
          <a:p>
            <a:pPr marL="342900" indent="-342900">
              <a:buAutoNum type="arabicPeriod"/>
            </a:pPr>
            <a:r>
              <a:rPr lang="sl-SI" sz="2000" b="1" dirty="0">
                <a:solidFill>
                  <a:schemeClr val="accent3">
                    <a:lumMod val="50000"/>
                  </a:schemeClr>
                </a:solidFill>
              </a:rPr>
              <a:t>BESEDILO </a:t>
            </a:r>
            <a:r>
              <a:rPr lang="sl-SI" sz="2000" b="1" dirty="0">
                <a:solidFill>
                  <a:srgbClr val="C00000"/>
                </a:solidFill>
              </a:rPr>
              <a:t>PREBERI ŠE ENKRAT </a:t>
            </a:r>
            <a:r>
              <a:rPr lang="sl-SI" sz="2000" b="1" dirty="0">
                <a:solidFill>
                  <a:schemeClr val="accent3">
                    <a:lumMod val="50000"/>
                  </a:schemeClr>
                </a:solidFill>
              </a:rPr>
              <a:t>IN SI </a:t>
            </a:r>
            <a:r>
              <a:rPr lang="sl-SI" sz="2000" b="1" dirty="0">
                <a:solidFill>
                  <a:srgbClr val="C00000"/>
                </a:solidFill>
              </a:rPr>
              <a:t>PODČRTAJ BISTVENE IDEJE</a:t>
            </a:r>
            <a:r>
              <a:rPr lang="sl-SI" sz="2000" b="1" dirty="0">
                <a:solidFill>
                  <a:schemeClr val="accent3">
                    <a:lumMod val="50000"/>
                  </a:schemeClr>
                </a:solidFill>
              </a:rPr>
              <a:t> IN POMEMBNE PODROBNOSTI.</a:t>
            </a:r>
          </a:p>
          <a:p>
            <a:pPr marL="342900" indent="-342900">
              <a:buAutoNum type="arabicPeriod"/>
            </a:pPr>
            <a:r>
              <a:rPr lang="sl-SI" sz="2000" b="1" dirty="0">
                <a:solidFill>
                  <a:schemeClr val="accent3">
                    <a:lumMod val="50000"/>
                  </a:schemeClr>
                </a:solidFill>
              </a:rPr>
              <a:t>PODČRTANE DELE BESEDILA </a:t>
            </a:r>
            <a:r>
              <a:rPr lang="sl-SI" sz="2000" b="1" dirty="0">
                <a:solidFill>
                  <a:srgbClr val="C00000"/>
                </a:solidFill>
              </a:rPr>
              <a:t>S SVOJIMI BESEDAMI IZPIŠI </a:t>
            </a:r>
            <a:r>
              <a:rPr lang="sl-SI" sz="2000" b="1" dirty="0">
                <a:solidFill>
                  <a:schemeClr val="accent3">
                    <a:lumMod val="50000"/>
                  </a:schemeClr>
                </a:solidFill>
              </a:rPr>
              <a:t>NA LEVO STRAN LISTA.</a:t>
            </a:r>
          </a:p>
          <a:p>
            <a:pPr marL="342900" indent="-342900">
              <a:buAutoNum type="arabicPeriod"/>
            </a:pPr>
            <a:r>
              <a:rPr lang="sl-SI" sz="2000" b="1" dirty="0">
                <a:solidFill>
                  <a:schemeClr val="accent3">
                    <a:lumMod val="50000"/>
                  </a:schemeClr>
                </a:solidFill>
              </a:rPr>
              <a:t>NE DESNO STRAN LISTA ZAPIŠI </a:t>
            </a:r>
            <a:r>
              <a:rPr lang="sl-SI" sz="2000" b="1" dirty="0">
                <a:solidFill>
                  <a:srgbClr val="C00000"/>
                </a:solidFill>
              </a:rPr>
              <a:t>NAJPOMEMBNEJŠE KLJUČNE BESEDE </a:t>
            </a:r>
            <a:r>
              <a:rPr lang="sl-SI" sz="2000" b="1" dirty="0">
                <a:solidFill>
                  <a:schemeClr val="accent3">
                    <a:lumMod val="50000"/>
                  </a:schemeClr>
                </a:solidFill>
              </a:rPr>
              <a:t>ALI INFORMACIJE.</a:t>
            </a:r>
          </a:p>
          <a:p>
            <a:pPr marL="342900" indent="-342900">
              <a:buAutoNum type="arabicPeriod"/>
            </a:pPr>
            <a:r>
              <a:rPr lang="sl-SI" sz="2000" b="1" dirty="0">
                <a:solidFill>
                  <a:schemeClr val="accent3">
                    <a:lumMod val="50000"/>
                  </a:schemeClr>
                </a:solidFill>
              </a:rPr>
              <a:t>LIST PREPOGNI (ALI PREKRIJ LEVO STRAN) IN </a:t>
            </a:r>
            <a:r>
              <a:rPr lang="sl-SI" sz="2000" b="1" dirty="0">
                <a:solidFill>
                  <a:srgbClr val="C00000"/>
                </a:solidFill>
              </a:rPr>
              <a:t>SNOV PONAVLJAJ </a:t>
            </a:r>
            <a:r>
              <a:rPr lang="sl-SI" sz="2000" b="1" dirty="0">
                <a:solidFill>
                  <a:schemeClr val="accent3">
                    <a:lumMod val="50000"/>
                  </a:schemeClr>
                </a:solidFill>
              </a:rPr>
              <a:t>S POMOČJO KLJUČNIH BESED NA DESNI.POMAGAJ SI Z ZAPISKI NA LEVI STRANI LISTA</a:t>
            </a:r>
            <a:r>
              <a:rPr lang="sl-SI" sz="2000" dirty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64" y="3719634"/>
            <a:ext cx="4914900" cy="2527300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0917" y="383985"/>
            <a:ext cx="2758647" cy="3112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839953"/>
      </p:ext>
    </p:extLst>
  </p:cSld>
  <p:clrMapOvr>
    <a:masterClrMapping/>
  </p:clrMapOvr>
</p:sld>
</file>

<file path=ppt/theme/theme1.xml><?xml version="1.0" encoding="utf-8"?>
<a:theme xmlns:a="http://schemas.openxmlformats.org/drawingml/2006/main" name="Rezina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354</TotalTime>
  <Words>341</Words>
  <Application>Microsoft Office PowerPoint</Application>
  <PresentationFormat>Širokozaslonsko</PresentationFormat>
  <Paragraphs>40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Rezina</vt:lpstr>
      <vt:lpstr>UČENJE UČENJA: UČIM SE UČITI</vt:lpstr>
      <vt:lpstr>PowerPointova predstavitev</vt:lpstr>
      <vt:lpstr>PowerPointova predstavitev</vt:lpstr>
      <vt:lpstr>PowerPointova predstavitev</vt:lpstr>
      <vt:lpstr>ČESA NE DELAJ?</vt:lpstr>
      <vt:lpstr>kako skrčim snov? Paukova strategija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UČENJE UČENJA: UČIM SE UČITI</dc:title>
  <dc:creator>ucitelj</dc:creator>
  <cp:lastModifiedBy>ucitelj</cp:lastModifiedBy>
  <cp:revision>10</cp:revision>
  <dcterms:created xsi:type="dcterms:W3CDTF">2016-09-29T06:12:46Z</dcterms:created>
  <dcterms:modified xsi:type="dcterms:W3CDTF">2023-11-09T11:05:35Z</dcterms:modified>
</cp:coreProperties>
</file>